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90" r:id="rId4"/>
    <p:sldId id="318" r:id="rId5"/>
    <p:sldId id="338" r:id="rId6"/>
    <p:sldId id="319" r:id="rId7"/>
    <p:sldId id="327" r:id="rId8"/>
    <p:sldId id="320" r:id="rId9"/>
    <p:sldId id="335" r:id="rId10"/>
    <p:sldId id="321" r:id="rId11"/>
    <p:sldId id="334" r:id="rId12"/>
    <p:sldId id="322" r:id="rId13"/>
    <p:sldId id="323" r:id="rId14"/>
    <p:sldId id="324" r:id="rId15"/>
    <p:sldId id="330" r:id="rId16"/>
    <p:sldId id="333" r:id="rId17"/>
    <p:sldId id="325" r:id="rId18"/>
    <p:sldId id="328" r:id="rId19"/>
    <p:sldId id="326" r:id="rId20"/>
    <p:sldId id="329" r:id="rId21"/>
    <p:sldId id="331" r:id="rId22"/>
    <p:sldId id="336" r:id="rId23"/>
    <p:sldId id="337" r:id="rId24"/>
    <p:sldId id="332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09B"/>
    <a:srgbClr val="6B9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7" autoAdjust="0"/>
    <p:restoredTop sz="84000" autoAdjust="0"/>
  </p:normalViewPr>
  <p:slideViewPr>
    <p:cSldViewPr>
      <p:cViewPr>
        <p:scale>
          <a:sx n="75" d="100"/>
          <a:sy n="75" d="100"/>
        </p:scale>
        <p:origin x="-266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85809F1-8941-4A94-A43B-31D9292DB177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C236568-0C4F-4E5F-A1D2-9108979E5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8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8E887AB-8BBF-49FC-A6D6-ACD10116DD44}" type="datetimeFigureOut">
              <a:rPr lang="en-US" smtClean="0"/>
              <a:pPr/>
              <a:t>12/26/2014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61E789F-500D-4FE1-9198-ED615D606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0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曲線是弧形的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E789F-500D-4FE1-9198-ED615D606A9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78AC-C862-43CB-868E-C24AB22FE42D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84163" y="1906542"/>
            <a:ext cx="8576373" cy="137411"/>
            <a:chOff x="284163" y="1906542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906542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906542"/>
              <a:ext cx="1600200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906542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2">
                    <a:lumMod val="90000"/>
                  </a:schemeClr>
                </a:solidFill>
                <a:sym typeface="Wingdings"/>
              </a:rPr>
              <a:t></a:t>
            </a:r>
            <a:endParaRPr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rgbClr val="252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rgbClr val="25273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rgbClr val="D6D0C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E75E-22CF-41E6-8DE6-8D0936F748A7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A1E7-9DDA-4321-B9EF-6166A495CB9F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B9F8-1604-4C98-B8C9-ADA2A0FD0622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D931-4EF8-4F9F-8001-031C41845A6C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82F5-7831-4F2F-B83A-2F1D2FA2E8F8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C6E7-0403-4293-9C71-1192909BAF1F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BE5F-9171-46D4-A684-7CA5E8597606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C82E-27BF-4EF0-8EB2-D6C0B60D3A6A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73F6-C3A1-44C6-9042-8345C512C430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84163" y="1906542"/>
            <a:ext cx="8576373" cy="137411"/>
            <a:chOff x="284163" y="1906542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906542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906542"/>
              <a:ext cx="1600200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906542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>
                <a:solidFill>
                  <a:srgbClr val="2527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3429001"/>
            <a:ext cx="8574087" cy="2841012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4163" y="6263389"/>
            <a:ext cx="8576373" cy="137411"/>
            <a:chOff x="284163" y="6263389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6263389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6263389"/>
              <a:ext cx="1600200" cy="137411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6263389"/>
              <a:ext cx="4233672" cy="1374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29600" y="350520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7772400" cy="152400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rgbClr val="252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029200"/>
            <a:ext cx="7735824" cy="123444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rgbClr val="25273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7957-FC39-4FDA-A7E2-F00E8B53F11C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05EE-4986-414D-9186-B16E40BE9BF3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>
                <a:solidFill>
                  <a:srgbClr val="2527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2527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997A-7DB0-4EE7-B40E-805297B6A3AE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DC77-B545-430E-BFDA-38B9B97055A2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27D7-D974-407F-96CE-C63395B401CB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44CA-73E2-48A9-ACE9-D325DAA13CBB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163" y="452718"/>
            <a:ext cx="1600200" cy="137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885174" y="452718"/>
            <a:ext cx="2743200" cy="137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626864" y="452718"/>
            <a:ext cx="4233672" cy="137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752600"/>
            <a:ext cx="855345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76D97A6-73FE-4CBD-B911-0F72111E6DF0}" type="datetime1">
              <a:rPr lang="en-US" smtClean="0"/>
              <a:pPr/>
              <a:t>12/26/2014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Person Name Disambiguation by Bootstrapping SIGIR’10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F82EFA-3F2A-47E9-9F08-85E46CA5A5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Tx/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tx1">
            <a:lumMod val="65000"/>
            <a:lumOff val="3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99288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Focused Clustering and Outlier Detection in Large Attributed Graphs</a:t>
            </a:r>
            <a:endParaRPr lang="en-US" sz="2000" i="1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75488" y="3573016"/>
            <a:ext cx="8344984" cy="252028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Author : Bryan </a:t>
            </a:r>
            <a:r>
              <a:rPr lang="en-US" altLang="zh-TW" sz="2400" dirty="0" err="1" smtClean="0"/>
              <a:t>Perozzi</a:t>
            </a:r>
            <a:r>
              <a:rPr lang="en-US" altLang="zh-TW" sz="2400" dirty="0" smtClean="0"/>
              <a:t> , Leman </a:t>
            </a:r>
            <a:r>
              <a:rPr lang="en-US" altLang="zh-TW" sz="2400" dirty="0" err="1" smtClean="0"/>
              <a:t>Akoglu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, Patricia </a:t>
            </a:r>
            <a:r>
              <a:rPr lang="en-US" altLang="zh-TW" sz="2400" dirty="0" err="1" smtClean="0"/>
              <a:t>lglesias</a:t>
            </a:r>
            <a:r>
              <a:rPr lang="en-US" altLang="zh-TW" sz="2400" dirty="0" smtClean="0"/>
              <a:t> S</a:t>
            </a:r>
            <a:r>
              <a:rPr lang="en-US" altLang="zh-TW" sz="2400" dirty="0"/>
              <a:t>á</a:t>
            </a:r>
            <a:r>
              <a:rPr lang="en-US" altLang="zh-TW" sz="2400" dirty="0" smtClean="0"/>
              <a:t>nchez , </a:t>
            </a:r>
          </a:p>
          <a:p>
            <a:r>
              <a:rPr lang="en-US" altLang="zh-TW" sz="2400" dirty="0"/>
              <a:t>	</a:t>
            </a:r>
            <a:r>
              <a:rPr lang="en-US" altLang="zh-TW" sz="2400" dirty="0" smtClean="0"/>
              <a:t>  Emmanuel Müller</a:t>
            </a:r>
            <a:endParaRPr lang="en-US" sz="2400" b="1" dirty="0" smtClean="0"/>
          </a:p>
          <a:p>
            <a:r>
              <a:rPr lang="en-US" altLang="zh-TW" sz="2400" dirty="0" smtClean="0"/>
              <a:t>Advisor</a:t>
            </a:r>
            <a:r>
              <a:rPr lang="zh-TW" altLang="en-US" sz="2400" dirty="0" smtClean="0"/>
              <a:t> </a:t>
            </a:r>
            <a:r>
              <a:rPr lang="en-US" sz="2400" dirty="0" smtClean="0"/>
              <a:t>: Dr.  </a:t>
            </a:r>
            <a:r>
              <a:rPr lang="en-US" sz="2400" dirty="0" err="1" smtClean="0"/>
              <a:t>Jia</a:t>
            </a:r>
            <a:r>
              <a:rPr lang="en-US" sz="2400" dirty="0" smtClean="0"/>
              <a:t>-Ling ,</a:t>
            </a:r>
            <a:r>
              <a:rPr lang="en-US" altLang="zh-TW" sz="2400" dirty="0" smtClean="0"/>
              <a:t> </a:t>
            </a:r>
            <a:r>
              <a:rPr lang="en-US" altLang="zh-TW" sz="2400" dirty="0" err="1"/>
              <a:t>Koh</a:t>
            </a:r>
            <a:r>
              <a:rPr lang="en-US" sz="2400" dirty="0" smtClean="0"/>
              <a:t>                                              </a:t>
            </a:r>
          </a:p>
          <a:p>
            <a:r>
              <a:rPr lang="en-US" sz="2400" dirty="0" smtClean="0"/>
              <a:t>Speaker : Sheng-</a:t>
            </a:r>
            <a:r>
              <a:rPr lang="en-US" sz="2400" dirty="0" err="1" smtClean="0"/>
              <a:t>Chih</a:t>
            </a:r>
            <a:r>
              <a:rPr lang="en-US" sz="2400" dirty="0" smtClean="0"/>
              <a:t> , Chu</a:t>
            </a:r>
          </a:p>
          <a:p>
            <a:r>
              <a:rPr lang="en-US" sz="2400" dirty="0" smtClean="0"/>
              <a:t>From :  ACM  KDD‘14</a:t>
            </a:r>
          </a:p>
          <a:p>
            <a:r>
              <a:rPr lang="en-US" sz="2400" dirty="0" smtClean="0"/>
              <a:t>Date :  2014/12/18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P1 : Infer </a:t>
            </a:r>
            <a:r>
              <a:rPr lang="en-US" altLang="zh-TW" dirty="0">
                <a:solidFill>
                  <a:schemeClr val="tx1"/>
                </a:solidFill>
              </a:rPr>
              <a:t>Attribute </a:t>
            </a:r>
            <a:r>
              <a:rPr lang="en-US" altLang="zh-TW" dirty="0" smtClean="0">
                <a:solidFill>
                  <a:schemeClr val="tx1"/>
                </a:solidFill>
              </a:rPr>
              <a:t>weight(1)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Construct Similarity Pairs Set P</a:t>
            </a:r>
            <a:r>
              <a:rPr lang="en-US" altLang="zh-TW" baseline="-25000" dirty="0" smtClean="0"/>
              <a:t>s</a:t>
            </a:r>
            <a:r>
              <a:rPr lang="en-US" altLang="zh-TW" dirty="0"/>
              <a:t> </a:t>
            </a:r>
            <a:r>
              <a:rPr lang="en-US" altLang="zh-TW" dirty="0" smtClean="0"/>
              <a:t>: pairs of exemplar nodes</a:t>
            </a:r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Construct Dissimilarity Paris Set P</a:t>
            </a:r>
            <a:r>
              <a:rPr lang="en-US" altLang="zh-TW" baseline="-25000" dirty="0" smtClean="0"/>
              <a:t>D </a:t>
            </a:r>
            <a:r>
              <a:rPr lang="en-US" altLang="zh-TW" dirty="0" smtClean="0"/>
              <a:t>: Random sample(u),sample(v)</a:t>
            </a:r>
          </a:p>
          <a:p>
            <a:endParaRPr lang="en-US" altLang="zh-TW" baseline="-25000" dirty="0"/>
          </a:p>
          <a:p>
            <a:endParaRPr lang="en-US" altLang="zh-TW" baseline="-25000" dirty="0" smtClean="0"/>
          </a:p>
          <a:p>
            <a:endParaRPr lang="en-US" altLang="zh-TW" baseline="-25000" dirty="0" smtClean="0"/>
          </a:p>
          <a:p>
            <a:r>
              <a:rPr lang="en-US" altLang="zh-TW" dirty="0" smtClean="0"/>
              <a:t>Learn a distance metric between Ps and Pd.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3"/>
            <a:ext cx="4176464" cy="143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99344"/>
            <a:ext cx="5616624" cy="11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1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tx1"/>
                </a:solidFill>
              </a:rPr>
              <a:t>P1 : Infer Attribute </a:t>
            </a:r>
            <a:r>
              <a:rPr lang="en-US" altLang="zh-TW" dirty="0" smtClean="0">
                <a:solidFill>
                  <a:schemeClr val="tx1"/>
                </a:solidFill>
              </a:rPr>
              <a:t>weight(2)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616624" cy="37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Distance Metric Learning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32602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1" y="3356992"/>
            <a:ext cx="7920879" cy="2709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600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6948264" y="3068960"/>
            <a:ext cx="0" cy="32403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1187624" y="3356992"/>
            <a:ext cx="2088232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940152" y="3704332"/>
            <a:ext cx="2016224" cy="296168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7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P2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FindCoreSet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Rewrite all edge weight for Graph</a:t>
            </a:r>
          </a:p>
          <a:p>
            <a:r>
              <a:rPr lang="en-US" altLang="zh-TW" dirty="0" smtClean="0"/>
              <a:t>2. Keep higher weight &gt; = w’ (Find Top-K)</a:t>
            </a:r>
          </a:p>
          <a:p>
            <a:r>
              <a:rPr lang="en-US" altLang="zh-TW" dirty="0" smtClean="0"/>
              <a:t>3.bulid subgraph(V’,E’,F) and return core 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3" y="5362715"/>
            <a:ext cx="5197480" cy="4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5095167" y="3462536"/>
            <a:ext cx="3077233" cy="2126704"/>
            <a:chOff x="5095167" y="3462536"/>
            <a:chExt cx="3077233" cy="2126704"/>
          </a:xfrm>
        </p:grpSpPr>
        <p:sp>
          <p:nvSpPr>
            <p:cNvPr id="8" name="橢圓 7"/>
            <p:cNvSpPr/>
            <p:nvPr/>
          </p:nvSpPr>
          <p:spPr>
            <a:xfrm>
              <a:off x="6591627" y="3462536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7812360" y="4401108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5138443" y="3954083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5318463" y="4581128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5984540" y="4079871"/>
              <a:ext cx="360040" cy="3600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5776900" y="5229200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6417237" y="4444752"/>
              <a:ext cx="360040" cy="3600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6718920" y="3919736"/>
              <a:ext cx="360040" cy="3600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6898940" y="4934833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接點 15"/>
            <p:cNvCxnSpPr>
              <a:stCxn id="11" idx="7"/>
              <a:endCxn id="12" idx="3"/>
            </p:cNvCxnSpPr>
            <p:nvPr/>
          </p:nvCxnSpPr>
          <p:spPr>
            <a:xfrm flipV="1">
              <a:off x="6084213" y="4752065"/>
              <a:ext cx="385751" cy="52986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12" idx="5"/>
              <a:endCxn id="14" idx="1"/>
            </p:cNvCxnSpPr>
            <p:nvPr/>
          </p:nvCxnSpPr>
          <p:spPr>
            <a:xfrm>
              <a:off x="6724550" y="4752065"/>
              <a:ext cx="227117" cy="23549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9" idx="5"/>
              <a:endCxn id="11" idx="1"/>
            </p:cNvCxnSpPr>
            <p:nvPr/>
          </p:nvCxnSpPr>
          <p:spPr>
            <a:xfrm>
              <a:off x="5625776" y="4888441"/>
              <a:ext cx="203851" cy="39348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10" idx="3"/>
              <a:endCxn id="11" idx="0"/>
            </p:cNvCxnSpPr>
            <p:nvPr/>
          </p:nvCxnSpPr>
          <p:spPr>
            <a:xfrm flipH="1">
              <a:off x="5956920" y="4387184"/>
              <a:ext cx="80347" cy="842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10" idx="5"/>
              <a:endCxn id="12" idx="1"/>
            </p:cNvCxnSpPr>
            <p:nvPr/>
          </p:nvCxnSpPr>
          <p:spPr>
            <a:xfrm>
              <a:off x="6291853" y="4387184"/>
              <a:ext cx="178111" cy="1102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3" idx="3"/>
              <a:endCxn id="12" idx="7"/>
            </p:cNvCxnSpPr>
            <p:nvPr/>
          </p:nvCxnSpPr>
          <p:spPr>
            <a:xfrm flipH="1">
              <a:off x="6724550" y="4227049"/>
              <a:ext cx="47097" cy="2704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>
              <a:stCxn id="11" idx="6"/>
              <a:endCxn id="14" idx="2"/>
            </p:cNvCxnSpPr>
            <p:nvPr/>
          </p:nvCxnSpPr>
          <p:spPr>
            <a:xfrm flipV="1">
              <a:off x="6136940" y="5114853"/>
              <a:ext cx="762000" cy="29436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8" idx="4"/>
              <a:endCxn id="10" idx="0"/>
            </p:cNvCxnSpPr>
            <p:nvPr/>
          </p:nvCxnSpPr>
          <p:spPr>
            <a:xfrm flipH="1">
              <a:off x="6164560" y="3822576"/>
              <a:ext cx="607087" cy="25729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stCxn id="8" idx="5"/>
              <a:endCxn id="5" idx="0"/>
            </p:cNvCxnSpPr>
            <p:nvPr/>
          </p:nvCxnSpPr>
          <p:spPr>
            <a:xfrm>
              <a:off x="6898940" y="3769849"/>
              <a:ext cx="1093440" cy="63125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14" idx="6"/>
              <a:endCxn id="5" idx="3"/>
            </p:cNvCxnSpPr>
            <p:nvPr/>
          </p:nvCxnSpPr>
          <p:spPr>
            <a:xfrm flipV="1">
              <a:off x="7258980" y="4708421"/>
              <a:ext cx="606107" cy="4064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7" idx="4"/>
              <a:endCxn id="9" idx="0"/>
            </p:cNvCxnSpPr>
            <p:nvPr/>
          </p:nvCxnSpPr>
          <p:spPr>
            <a:xfrm>
              <a:off x="5318463" y="4314123"/>
              <a:ext cx="180020" cy="26700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7" idx="7"/>
              <a:endCxn id="8" idx="2"/>
            </p:cNvCxnSpPr>
            <p:nvPr/>
          </p:nvCxnSpPr>
          <p:spPr>
            <a:xfrm flipV="1">
              <a:off x="5445756" y="3642556"/>
              <a:ext cx="1145871" cy="36425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7" idx="5"/>
              <a:endCxn id="10" idx="2"/>
            </p:cNvCxnSpPr>
            <p:nvPr/>
          </p:nvCxnSpPr>
          <p:spPr>
            <a:xfrm flipV="1">
              <a:off x="5445756" y="4259891"/>
              <a:ext cx="538784" cy="150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8" idx="4"/>
              <a:endCxn id="13" idx="0"/>
            </p:cNvCxnSpPr>
            <p:nvPr/>
          </p:nvCxnSpPr>
          <p:spPr>
            <a:xfrm>
              <a:off x="6771647" y="3822576"/>
              <a:ext cx="127293" cy="9716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13" idx="4"/>
              <a:endCxn id="14" idx="0"/>
            </p:cNvCxnSpPr>
            <p:nvPr/>
          </p:nvCxnSpPr>
          <p:spPr>
            <a:xfrm>
              <a:off x="6898940" y="4279776"/>
              <a:ext cx="180020" cy="6550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13" idx="5"/>
              <a:endCxn id="5" idx="2"/>
            </p:cNvCxnSpPr>
            <p:nvPr/>
          </p:nvCxnSpPr>
          <p:spPr>
            <a:xfrm>
              <a:off x="7026233" y="4227049"/>
              <a:ext cx="786127" cy="35407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5095167" y="3540750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W(I , j)</a:t>
              </a:r>
              <a:endParaRPr lang="zh-TW" altLang="en-US" dirty="0"/>
            </a:p>
          </p:txBody>
        </p:sp>
        <p:cxnSp>
          <p:nvCxnSpPr>
            <p:cNvPr id="53" name="直線接點 52"/>
            <p:cNvCxnSpPr>
              <a:stCxn id="10" idx="6"/>
              <a:endCxn id="13" idx="2"/>
            </p:cNvCxnSpPr>
            <p:nvPr/>
          </p:nvCxnSpPr>
          <p:spPr>
            <a:xfrm flipV="1">
              <a:off x="6344580" y="4099756"/>
              <a:ext cx="374340" cy="1601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4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91" y="3933056"/>
            <a:ext cx="2114531" cy="216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P3 : EXPAND(1)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First,Compute</a:t>
            </a:r>
            <a:r>
              <a:rPr lang="en-US" altLang="zh-TW" dirty="0" smtClean="0"/>
              <a:t> current weighted conductance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For each step add node decrease weighted conductance</a:t>
            </a:r>
          </a:p>
          <a:p>
            <a:pPr lvl="1"/>
            <a:r>
              <a:rPr lang="en-US" altLang="zh-TW" dirty="0" smtClean="0"/>
              <a:t>For each n (nodes) in </a:t>
            </a:r>
            <a:r>
              <a:rPr lang="en-US" altLang="zh-TW" dirty="0" err="1" smtClean="0"/>
              <a:t>CandidateSet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	   if ∆</a:t>
            </a:r>
            <a:r>
              <a:rPr lang="el-GR" altLang="zh-TW" dirty="0" smtClean="0"/>
              <a:t>φ</a:t>
            </a:r>
            <a:r>
              <a:rPr lang="en-US" altLang="zh-TW" baseline="30000" dirty="0" smtClean="0"/>
              <a:t>w</a:t>
            </a:r>
            <a:r>
              <a:rPr lang="en-US" altLang="zh-TW" dirty="0" smtClean="0"/>
              <a:t>  ≤  </a:t>
            </a:r>
            <a:r>
              <a:rPr lang="el-GR" altLang="zh-TW" dirty="0" smtClean="0"/>
              <a:t>φ</a:t>
            </a:r>
            <a:r>
              <a:rPr lang="en-US" altLang="zh-TW" baseline="-25000" dirty="0" smtClean="0"/>
              <a:t>best </a:t>
            </a:r>
            <a:r>
              <a:rPr lang="en-US" altLang="zh-TW" dirty="0" smtClean="0"/>
              <a:t>Add node to </a:t>
            </a:r>
            <a:r>
              <a:rPr lang="en-US" altLang="zh-TW" b="1" dirty="0" err="1" smtClean="0"/>
              <a:t>bestStructureNode</a:t>
            </a:r>
            <a:r>
              <a:rPr lang="en-US" altLang="zh-TW" b="1" dirty="0" smtClean="0"/>
              <a:t> Set</a:t>
            </a:r>
          </a:p>
          <a:p>
            <a:pPr lvl="1"/>
            <a:r>
              <a:rPr lang="en-US" altLang="zh-TW" b="1" dirty="0" smtClean="0"/>
              <a:t>Update </a:t>
            </a:r>
            <a:r>
              <a:rPr lang="el-GR" altLang="zh-TW" dirty="0"/>
              <a:t>φ</a:t>
            </a:r>
            <a:r>
              <a:rPr lang="en-US" altLang="zh-TW" baseline="-25000" dirty="0"/>
              <a:t>best </a:t>
            </a:r>
            <a:r>
              <a:rPr lang="en-US" altLang="zh-TW" baseline="-25000" dirty="0" smtClean="0"/>
              <a:t> , </a:t>
            </a:r>
            <a:r>
              <a:rPr lang="el-GR" altLang="zh-TW" dirty="0" smtClean="0"/>
              <a:t>φ</a:t>
            </a:r>
            <a:r>
              <a:rPr lang="en-US" altLang="zh-TW" baseline="-25000" dirty="0" smtClean="0"/>
              <a:t>cur</a:t>
            </a:r>
            <a:r>
              <a:rPr lang="en-US" altLang="zh-TW" b="1" dirty="0"/>
              <a:t> </a:t>
            </a:r>
            <a:r>
              <a:rPr lang="en-US" altLang="zh-TW" b="1" dirty="0" smtClean="0"/>
              <a:t>, Until Convergence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5976664" cy="130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Weighted conductance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Asume</a:t>
            </a:r>
            <a:r>
              <a:rPr lang="en-US" altLang="zh-TW" dirty="0" smtClean="0"/>
              <a:t> all edge weight is 1.</a:t>
            </a:r>
          </a:p>
          <a:p>
            <a:r>
              <a:rPr lang="en-US" altLang="zh-TW" dirty="0" err="1" smtClean="0"/>
              <a:t>Wout</a:t>
            </a:r>
            <a:r>
              <a:rPr lang="en-US" altLang="zh-TW" dirty="0" smtClean="0"/>
              <a:t>(C) = 8 , </a:t>
            </a:r>
            <a:r>
              <a:rPr lang="en-US" altLang="zh-TW" dirty="0" err="1" smtClean="0"/>
              <a:t>Wvol</a:t>
            </a:r>
            <a:r>
              <a:rPr lang="en-US" altLang="zh-TW" dirty="0" smtClean="0"/>
              <a:t>(C) = 11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9" y="3264781"/>
            <a:ext cx="5884247" cy="14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群組 32"/>
          <p:cNvGrpSpPr/>
          <p:nvPr/>
        </p:nvGrpSpPr>
        <p:grpSpPr>
          <a:xfrm>
            <a:off x="5435573" y="2018896"/>
            <a:ext cx="3077233" cy="2126704"/>
            <a:chOff x="5095167" y="3462536"/>
            <a:chExt cx="3077233" cy="2126704"/>
          </a:xfrm>
        </p:grpSpPr>
        <p:sp>
          <p:nvSpPr>
            <p:cNvPr id="34" name="橢圓 33"/>
            <p:cNvSpPr/>
            <p:nvPr/>
          </p:nvSpPr>
          <p:spPr>
            <a:xfrm>
              <a:off x="6591627" y="3462536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7812360" y="4401108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橢圓 35"/>
            <p:cNvSpPr/>
            <p:nvPr/>
          </p:nvSpPr>
          <p:spPr>
            <a:xfrm>
              <a:off x="5138443" y="3954083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5318463" y="4581128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5984540" y="4079871"/>
              <a:ext cx="360040" cy="3600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5776900" y="5229200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6417237" y="4444752"/>
              <a:ext cx="360040" cy="3600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6718920" y="3919736"/>
              <a:ext cx="360040" cy="3600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6898940" y="4934833"/>
              <a:ext cx="360040" cy="36004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3" name="直線接點 42"/>
            <p:cNvCxnSpPr>
              <a:stCxn id="39" idx="7"/>
              <a:endCxn id="40" idx="3"/>
            </p:cNvCxnSpPr>
            <p:nvPr/>
          </p:nvCxnSpPr>
          <p:spPr>
            <a:xfrm flipV="1">
              <a:off x="6084213" y="4752065"/>
              <a:ext cx="385751" cy="52986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40" idx="5"/>
              <a:endCxn id="42" idx="1"/>
            </p:cNvCxnSpPr>
            <p:nvPr/>
          </p:nvCxnSpPr>
          <p:spPr>
            <a:xfrm>
              <a:off x="6724550" y="4752065"/>
              <a:ext cx="227117" cy="23549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37" idx="5"/>
              <a:endCxn id="39" idx="1"/>
            </p:cNvCxnSpPr>
            <p:nvPr/>
          </p:nvCxnSpPr>
          <p:spPr>
            <a:xfrm>
              <a:off x="5625776" y="4888441"/>
              <a:ext cx="203851" cy="39348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38" idx="3"/>
              <a:endCxn id="39" idx="0"/>
            </p:cNvCxnSpPr>
            <p:nvPr/>
          </p:nvCxnSpPr>
          <p:spPr>
            <a:xfrm flipH="1">
              <a:off x="5956920" y="4387184"/>
              <a:ext cx="80347" cy="842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38" idx="5"/>
              <a:endCxn id="40" idx="1"/>
            </p:cNvCxnSpPr>
            <p:nvPr/>
          </p:nvCxnSpPr>
          <p:spPr>
            <a:xfrm>
              <a:off x="6291853" y="4387184"/>
              <a:ext cx="178111" cy="1102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41" idx="3"/>
              <a:endCxn id="40" idx="7"/>
            </p:cNvCxnSpPr>
            <p:nvPr/>
          </p:nvCxnSpPr>
          <p:spPr>
            <a:xfrm flipH="1">
              <a:off x="6724550" y="4227049"/>
              <a:ext cx="47097" cy="2704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39" idx="6"/>
              <a:endCxn id="42" idx="2"/>
            </p:cNvCxnSpPr>
            <p:nvPr/>
          </p:nvCxnSpPr>
          <p:spPr>
            <a:xfrm flipV="1">
              <a:off x="6136940" y="5114853"/>
              <a:ext cx="762000" cy="29436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34" idx="4"/>
              <a:endCxn id="38" idx="0"/>
            </p:cNvCxnSpPr>
            <p:nvPr/>
          </p:nvCxnSpPr>
          <p:spPr>
            <a:xfrm flipH="1">
              <a:off x="6164560" y="3822576"/>
              <a:ext cx="607087" cy="25729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34" idx="5"/>
              <a:endCxn id="35" idx="0"/>
            </p:cNvCxnSpPr>
            <p:nvPr/>
          </p:nvCxnSpPr>
          <p:spPr>
            <a:xfrm>
              <a:off x="6898940" y="3769849"/>
              <a:ext cx="1093440" cy="63125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42" idx="6"/>
              <a:endCxn id="35" idx="3"/>
            </p:cNvCxnSpPr>
            <p:nvPr/>
          </p:nvCxnSpPr>
          <p:spPr>
            <a:xfrm flipV="1">
              <a:off x="7258980" y="4708421"/>
              <a:ext cx="606107" cy="4064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36" idx="4"/>
              <a:endCxn id="37" idx="0"/>
            </p:cNvCxnSpPr>
            <p:nvPr/>
          </p:nvCxnSpPr>
          <p:spPr>
            <a:xfrm>
              <a:off x="5318463" y="4314123"/>
              <a:ext cx="180020" cy="26700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36" idx="7"/>
              <a:endCxn id="34" idx="2"/>
            </p:cNvCxnSpPr>
            <p:nvPr/>
          </p:nvCxnSpPr>
          <p:spPr>
            <a:xfrm flipV="1">
              <a:off x="5445756" y="3642556"/>
              <a:ext cx="1145871" cy="36425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36" idx="5"/>
              <a:endCxn id="38" idx="2"/>
            </p:cNvCxnSpPr>
            <p:nvPr/>
          </p:nvCxnSpPr>
          <p:spPr>
            <a:xfrm flipV="1">
              <a:off x="5445756" y="4259891"/>
              <a:ext cx="538784" cy="150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>
              <a:stCxn id="34" idx="4"/>
              <a:endCxn id="41" idx="0"/>
            </p:cNvCxnSpPr>
            <p:nvPr/>
          </p:nvCxnSpPr>
          <p:spPr>
            <a:xfrm>
              <a:off x="6771647" y="3822576"/>
              <a:ext cx="127293" cy="9716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41" idx="4"/>
              <a:endCxn id="42" idx="0"/>
            </p:cNvCxnSpPr>
            <p:nvPr/>
          </p:nvCxnSpPr>
          <p:spPr>
            <a:xfrm>
              <a:off x="6898940" y="4279776"/>
              <a:ext cx="180020" cy="6550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41" idx="5"/>
              <a:endCxn id="35" idx="2"/>
            </p:cNvCxnSpPr>
            <p:nvPr/>
          </p:nvCxnSpPr>
          <p:spPr>
            <a:xfrm>
              <a:off x="7026233" y="4227049"/>
              <a:ext cx="786127" cy="35407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字方塊 58"/>
            <p:cNvSpPr txBox="1"/>
            <p:nvPr/>
          </p:nvSpPr>
          <p:spPr>
            <a:xfrm>
              <a:off x="5095167" y="3540750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W(I , j)</a:t>
              </a:r>
              <a:endParaRPr lang="zh-TW" altLang="en-US" dirty="0"/>
            </a:p>
          </p:txBody>
        </p:sp>
        <p:cxnSp>
          <p:nvCxnSpPr>
            <p:cNvPr id="60" name="直線接點 59"/>
            <p:cNvCxnSpPr>
              <a:stCxn id="38" idx="6"/>
              <a:endCxn id="41" idx="2"/>
            </p:cNvCxnSpPr>
            <p:nvPr/>
          </p:nvCxnSpPr>
          <p:spPr>
            <a:xfrm flipV="1">
              <a:off x="6344580" y="4099756"/>
              <a:ext cx="374340" cy="1601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橢圓 4"/>
          <p:cNvSpPr/>
          <p:nvPr/>
        </p:nvSpPr>
        <p:spPr>
          <a:xfrm>
            <a:off x="6287262" y="2381043"/>
            <a:ext cx="1357182" cy="1192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7780"/>
            <a:ext cx="8280920" cy="53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7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3638" r="3255" b="549"/>
          <a:stretch/>
        </p:blipFill>
        <p:spPr bwMode="auto">
          <a:xfrm>
            <a:off x="323529" y="1772816"/>
            <a:ext cx="47525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58293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P3 : </a:t>
            </a:r>
            <a:r>
              <a:rPr lang="en-US" altLang="zh-TW" dirty="0" smtClean="0"/>
              <a:t>EXPAND(2)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5"/>
          <a:stretch/>
        </p:blipFill>
        <p:spPr bwMode="auto">
          <a:xfrm>
            <a:off x="4109056" y="2924944"/>
            <a:ext cx="5005064" cy="227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9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/>
              <a:t>P4 : CONTRACT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5"/>
          <a:stretch/>
        </p:blipFill>
        <p:spPr bwMode="auto">
          <a:xfrm>
            <a:off x="5373887" y="1822004"/>
            <a:ext cx="34563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304801" y="1752600"/>
            <a:ext cx="855345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Tx/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Find </a:t>
            </a:r>
            <a:r>
              <a:rPr lang="en-US" altLang="zh-TW" dirty="0" err="1" smtClean="0"/>
              <a:t>Outiler</a:t>
            </a:r>
            <a:r>
              <a:rPr lang="en-US" altLang="zh-TW" dirty="0" smtClean="0"/>
              <a:t> :</a:t>
            </a:r>
          </a:p>
          <a:p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2" y="2276872"/>
            <a:ext cx="5190480" cy="408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6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1080120"/>
          </a:xfrm>
        </p:spPr>
        <p:txBody>
          <a:bodyPr/>
          <a:lstStyle/>
          <a:p>
            <a:pPr algn="l"/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Introduction</a:t>
            </a:r>
          </a:p>
          <a:p>
            <a:r>
              <a:rPr lang="en-US" sz="2900" dirty="0" smtClean="0"/>
              <a:t>FOUSCO Algorithm </a:t>
            </a:r>
          </a:p>
          <a:p>
            <a:r>
              <a:rPr lang="en-US" sz="2900" dirty="0" smtClean="0"/>
              <a:t>Experiments</a:t>
            </a:r>
          </a:p>
          <a:p>
            <a:r>
              <a:rPr lang="en-US" sz="2900" dirty="0" smtClean="0"/>
              <a:t>Conclusion</a:t>
            </a:r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400" dirty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 </a:t>
            </a:r>
            <a:r>
              <a:rPr lang="en-US" altLang="zh-TW" dirty="0" err="1" smtClean="0"/>
              <a:t>Gerneration</a:t>
            </a:r>
            <a:r>
              <a:rPr lang="en-US" altLang="zh-TW" dirty="0" smtClean="0"/>
              <a:t>(Synthetic) and </a:t>
            </a:r>
            <a:r>
              <a:rPr lang="en-US" altLang="zh-TW" dirty="0" err="1" smtClean="0"/>
              <a:t>RealWorld</a:t>
            </a:r>
            <a:r>
              <a:rPr lang="en-US" altLang="zh-TW" dirty="0" smtClean="0"/>
              <a:t> Graphs</a:t>
            </a:r>
          </a:p>
          <a:p>
            <a:r>
              <a:rPr lang="en-US" altLang="zh-TW" dirty="0" smtClean="0"/>
              <a:t>Measures :</a:t>
            </a:r>
          </a:p>
          <a:p>
            <a:pPr lvl="1"/>
            <a:r>
              <a:rPr lang="en-US" altLang="zh-TW" dirty="0"/>
              <a:t>Cluster quality : NMI</a:t>
            </a:r>
          </a:p>
          <a:p>
            <a:pPr lvl="1"/>
            <a:r>
              <a:rPr lang="en-US" altLang="zh-TW" dirty="0"/>
              <a:t>Outlier accuracy : Precision , </a:t>
            </a:r>
            <a:r>
              <a:rPr lang="en-US" altLang="zh-TW" dirty="0" smtClean="0"/>
              <a:t>F1</a:t>
            </a:r>
          </a:p>
          <a:p>
            <a:r>
              <a:rPr lang="en-US" altLang="zh-TW" dirty="0" smtClean="0"/>
              <a:t>Compare to :</a:t>
            </a:r>
          </a:p>
          <a:p>
            <a:pPr lvl="1"/>
            <a:r>
              <a:rPr lang="en-US" altLang="zh-TW" dirty="0" smtClean="0"/>
              <a:t>CODA[‘10]</a:t>
            </a:r>
          </a:p>
          <a:p>
            <a:pPr lvl="1"/>
            <a:r>
              <a:rPr lang="en-US" altLang="zh-TW" dirty="0" smtClean="0"/>
              <a:t>METIS[‘98]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1080120"/>
          </a:xfrm>
        </p:spPr>
        <p:txBody>
          <a:bodyPr/>
          <a:lstStyle/>
          <a:p>
            <a:pPr algn="l"/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Introduction</a:t>
            </a:r>
          </a:p>
          <a:p>
            <a:r>
              <a:rPr lang="en-US" sz="2900" dirty="0" smtClean="0"/>
              <a:t>FOUSCO Algorithm </a:t>
            </a:r>
          </a:p>
          <a:p>
            <a:r>
              <a:rPr lang="en-US" sz="2900" dirty="0" smtClean="0"/>
              <a:t>Experiments</a:t>
            </a:r>
          </a:p>
          <a:p>
            <a:r>
              <a:rPr lang="en-US" sz="2900" dirty="0" smtClean="0"/>
              <a:t>Conclusion</a:t>
            </a:r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dirty="0" smtClean="0"/>
              <a:t>NMI vs Attribute size |F|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904656" cy="492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471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Outlier Detection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384809" cy="37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3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Running Time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56084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62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this paper , Author introduces a new problem of finding focused clusters and outlier in large attribute graphs.</a:t>
            </a:r>
          </a:p>
          <a:p>
            <a:r>
              <a:rPr lang="en-US" altLang="zh-TW" dirty="0" smtClean="0"/>
              <a:t>An efficient algorithm that infers the focus attributes of interest to the user , and extracts focused clusters and spots outliers simultaneously.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2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NMI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</a:t>
            </a:r>
            <a:r>
              <a:rPr lang="en-US" altLang="zh-TW" dirty="0" smtClean="0"/>
              <a:t>www.cnblogs.com/ziqiao/archive/2011/12/13/2286273.html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 descr="C:\Users\User\Desktop\512px-Entropy-mutual-information-relative-entropy-relation-diagra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176464" cy="29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cnblogs.com/cnblogs_com/ziqiao/sh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68407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cnblogs.com/cnblogs_com/ziqiao/nm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00" y="3933056"/>
            <a:ext cx="3344476" cy="5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cnblogs.com/cnblogs_com/ziqiao/m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6" y="5589240"/>
            <a:ext cx="4884018" cy="7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7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51911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500" b="1" i="1" dirty="0">
                <a:latin typeface="+mn-ea"/>
              </a:rPr>
              <a:t>Attributed </a:t>
            </a:r>
            <a:r>
              <a:rPr lang="en-US" altLang="zh-TW" sz="2500" b="1" i="1" dirty="0" smtClean="0">
                <a:latin typeface="+mn-ea"/>
              </a:rPr>
              <a:t>Graphs</a:t>
            </a:r>
          </a:p>
          <a:p>
            <a:pPr marL="0" indent="0">
              <a:buNone/>
            </a:pPr>
            <a:r>
              <a:rPr lang="en-US" dirty="0" smtClean="0"/>
              <a:t>Each node has 1+ attribute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Ex: </a:t>
            </a:r>
            <a:r>
              <a:rPr lang="en-US" dirty="0" err="1" smtClean="0"/>
              <a:t>facebook</a:t>
            </a:r>
            <a:r>
              <a:rPr lang="en-US" dirty="0" smtClean="0"/>
              <a:t> user</a:t>
            </a:r>
          </a:p>
          <a:p>
            <a:pPr marL="0" indent="0">
              <a:buNone/>
            </a:pPr>
            <a:r>
              <a:rPr lang="en-US" dirty="0" err="1" smtClean="0"/>
              <a:t>Grade,Education,skin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Country,Language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Transform a feature vector : f[]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Many irrelevant attribute for most query</a:t>
            </a:r>
          </a:p>
          <a:p>
            <a:pPr lvl="1"/>
            <a:r>
              <a:rPr lang="en-US" altLang="zh-TW" dirty="0" err="1" smtClean="0"/>
              <a:t>Focuse</a:t>
            </a:r>
            <a:r>
              <a:rPr lang="en-US" altLang="zh-TW" dirty="0" smtClean="0"/>
              <a:t> on some attribute , increase its attribute weight.</a:t>
            </a:r>
          </a:p>
          <a:p>
            <a:r>
              <a:rPr lang="en-US" altLang="zh-TW" dirty="0" smtClean="0"/>
              <a:t>Problem </a:t>
            </a:r>
            <a:endParaRPr lang="en-US" altLang="zh-TW" dirty="0"/>
          </a:p>
          <a:p>
            <a:pPr lvl="1"/>
            <a:r>
              <a:rPr lang="en-US" altLang="zh-TW" dirty="0" err="1"/>
              <a:t>Efficientively</a:t>
            </a:r>
            <a:r>
              <a:rPr lang="en-US" altLang="zh-TW" dirty="0"/>
              <a:t> identify user preference </a:t>
            </a:r>
          </a:p>
          <a:p>
            <a:pPr lvl="1"/>
            <a:r>
              <a:rPr lang="en-US" altLang="zh-TW" dirty="0"/>
              <a:t>Efficiently “chop out” relevant clusters locally with out necessarily partitioning the whole </a:t>
            </a:r>
            <a:r>
              <a:rPr lang="en-US" altLang="zh-TW" dirty="0" smtClean="0"/>
              <a:t>graph </a:t>
            </a:r>
            <a:endParaRPr lang="en-US" altLang="zh-TW" dirty="0"/>
          </a:p>
          <a:p>
            <a:pPr lvl="1"/>
            <a:r>
              <a:rPr lang="en-US" altLang="zh-TW" dirty="0"/>
              <a:t>And additionally spot outlier if any.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424936" cy="27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28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1" y="1752600"/>
            <a:ext cx="8553450" cy="4844752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57811" y="2198022"/>
            <a:ext cx="20726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/>
              <a:t>User input</a:t>
            </a:r>
          </a:p>
          <a:p>
            <a:r>
              <a:rPr lang="en-US" altLang="zh-TW" sz="3000" dirty="0" smtClean="0"/>
              <a:t>C</a:t>
            </a:r>
            <a:r>
              <a:rPr lang="en-US" altLang="zh-TW" sz="3000" baseline="-25000" dirty="0" smtClean="0"/>
              <a:t>ex</a:t>
            </a:r>
          </a:p>
          <a:p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exemlar</a:t>
            </a:r>
            <a:r>
              <a:rPr lang="en-US" altLang="zh-TW" sz="3000" dirty="0" smtClean="0"/>
              <a:t> </a:t>
            </a:r>
          </a:p>
          <a:p>
            <a:r>
              <a:rPr lang="en-US" altLang="zh-TW" sz="3000" dirty="0" smtClean="0"/>
              <a:t>nodes)</a:t>
            </a:r>
          </a:p>
          <a:p>
            <a:r>
              <a:rPr lang="en-US" altLang="zh-TW" sz="3000" dirty="0" smtClean="0"/>
              <a:t>Large Graph</a:t>
            </a:r>
            <a:endParaRPr lang="en-US" altLang="zh-TW" sz="3000" dirty="0"/>
          </a:p>
          <a:p>
            <a:r>
              <a:rPr lang="en-US" altLang="zh-TW" sz="3000" dirty="0" smtClean="0"/>
              <a:t>G(V,E,F)</a:t>
            </a:r>
            <a:endParaRPr lang="zh-TW" altLang="en-US" sz="3000" dirty="0"/>
          </a:p>
        </p:txBody>
      </p:sp>
      <p:sp>
        <p:nvSpPr>
          <p:cNvPr id="9" name="圓角矩形 8"/>
          <p:cNvSpPr/>
          <p:nvPr/>
        </p:nvSpPr>
        <p:spPr>
          <a:xfrm>
            <a:off x="2468555" y="1844824"/>
            <a:ext cx="6336704" cy="46085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500" dirty="0" smtClean="0">
                <a:solidFill>
                  <a:schemeClr val="tx2"/>
                </a:solidFill>
              </a:rPr>
              <a:t>FOUSCO Algorithm</a:t>
            </a:r>
          </a:p>
          <a:p>
            <a:pPr algn="ctr"/>
            <a:endParaRPr lang="en-US" altLang="zh-TW" dirty="0" smtClean="0">
              <a:solidFill>
                <a:schemeClr val="tx2"/>
              </a:solidFill>
            </a:endParaRPr>
          </a:p>
          <a:p>
            <a:pPr algn="ctr"/>
            <a:endParaRPr lang="en-US" altLang="zh-TW" dirty="0">
              <a:solidFill>
                <a:schemeClr val="tx2"/>
              </a:solidFill>
            </a:endParaRPr>
          </a:p>
          <a:p>
            <a:pPr algn="ctr"/>
            <a:endParaRPr lang="en-US" altLang="zh-TW" dirty="0" smtClean="0">
              <a:solidFill>
                <a:schemeClr val="tx2"/>
              </a:solidFill>
            </a:endParaRPr>
          </a:p>
          <a:p>
            <a:pPr algn="ctr"/>
            <a:endParaRPr lang="en-US" altLang="zh-TW" dirty="0">
              <a:solidFill>
                <a:schemeClr val="tx2"/>
              </a:solidFill>
            </a:endParaRPr>
          </a:p>
          <a:p>
            <a:pPr algn="ctr"/>
            <a:endParaRPr lang="en-US" altLang="zh-TW" dirty="0" smtClean="0">
              <a:solidFill>
                <a:schemeClr val="tx2"/>
              </a:solidFill>
            </a:endParaRPr>
          </a:p>
          <a:p>
            <a:pPr algn="ctr"/>
            <a:endParaRPr lang="en-US" altLang="zh-TW" dirty="0">
              <a:solidFill>
                <a:schemeClr val="tx2"/>
              </a:solidFill>
            </a:endParaRPr>
          </a:p>
          <a:p>
            <a:pPr algn="ctr"/>
            <a:endParaRPr lang="en-US" altLang="zh-TW" dirty="0" smtClean="0">
              <a:solidFill>
                <a:schemeClr val="tx2"/>
              </a:solidFill>
            </a:endParaRPr>
          </a:p>
          <a:p>
            <a:pPr algn="ctr"/>
            <a:endParaRPr lang="en-US" altLang="zh-TW" dirty="0">
              <a:solidFill>
                <a:schemeClr val="tx2"/>
              </a:solidFill>
            </a:endParaRPr>
          </a:p>
          <a:p>
            <a:pPr algn="ctr"/>
            <a:endParaRPr lang="en-US" altLang="zh-TW" dirty="0" smtClean="0">
              <a:solidFill>
                <a:schemeClr val="tx2"/>
              </a:solidFill>
            </a:endParaRPr>
          </a:p>
          <a:p>
            <a:pPr algn="ctr"/>
            <a:endParaRPr lang="en-US" altLang="zh-TW" dirty="0">
              <a:solidFill>
                <a:schemeClr val="tx2"/>
              </a:solidFill>
            </a:endParaRPr>
          </a:p>
          <a:p>
            <a:pPr algn="ctr"/>
            <a:endParaRPr lang="en-US" altLang="zh-TW" dirty="0" smtClean="0">
              <a:solidFill>
                <a:schemeClr val="tx2"/>
              </a:solidFill>
            </a:endParaRPr>
          </a:p>
          <a:p>
            <a:pPr algn="ctr"/>
            <a:endParaRPr lang="en-US" altLang="zh-TW" dirty="0">
              <a:solidFill>
                <a:schemeClr val="tx2"/>
              </a:solidFill>
            </a:endParaRPr>
          </a:p>
          <a:p>
            <a:pPr algn="ctr"/>
            <a:endParaRPr lang="en-US" altLang="zh-TW" dirty="0" smtClean="0">
              <a:solidFill>
                <a:schemeClr val="tx2"/>
              </a:solidFill>
            </a:endParaRPr>
          </a:p>
          <a:p>
            <a:pPr algn="ctr"/>
            <a:endParaRPr lang="en-US" altLang="zh-TW" dirty="0">
              <a:solidFill>
                <a:schemeClr val="tx2"/>
              </a:solidFill>
            </a:endParaRPr>
          </a:p>
          <a:p>
            <a:pPr algn="ctr"/>
            <a:endParaRPr lang="en-US" altLang="zh-TW" dirty="0" smtClean="0">
              <a:solidFill>
                <a:schemeClr val="tx2"/>
              </a:solidFill>
            </a:endParaRPr>
          </a:p>
          <a:p>
            <a:pPr algn="ctr"/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9832" y="2179451"/>
            <a:ext cx="2304256" cy="961517"/>
          </a:xfrm>
          <a:prstGeom prst="rect">
            <a:avLst/>
          </a:prstGeom>
          <a:solidFill>
            <a:schemeClr val="accent1">
              <a:lumMod val="75000"/>
            </a:schemeClr>
          </a:solidFill>
          <a:ln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Infer Attribute weight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1979712" y="2996952"/>
            <a:ext cx="86409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895041" y="2162295"/>
            <a:ext cx="2304256" cy="9786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P2</a:t>
            </a:r>
          </a:p>
          <a:p>
            <a:pPr algn="ctr"/>
            <a:r>
              <a:rPr lang="en-US" altLang="zh-TW" dirty="0" smtClean="0"/>
              <a:t>FindCoreSet</a:t>
            </a:r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3347864" y="3311605"/>
            <a:ext cx="4608512" cy="29523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959932" y="3573016"/>
            <a:ext cx="3384376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P3</a:t>
            </a:r>
          </a:p>
          <a:p>
            <a:pPr algn="ctr"/>
            <a:r>
              <a:rPr lang="en-US" altLang="zh-TW" dirty="0" smtClean="0"/>
              <a:t>EXPAND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959932" y="5060344"/>
            <a:ext cx="3384376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P4</a:t>
            </a:r>
          </a:p>
          <a:p>
            <a:pPr algn="ctr"/>
            <a:r>
              <a:rPr lang="en-US" altLang="zh-TW" dirty="0" smtClean="0"/>
              <a:t>CONTRACT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7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1080120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dirty="0"/>
              <a:t>FOUSCO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Introduction</a:t>
            </a:r>
          </a:p>
          <a:p>
            <a:r>
              <a:rPr lang="en-US" sz="2900" dirty="0" smtClean="0"/>
              <a:t>FOUSCO Algorithm </a:t>
            </a:r>
          </a:p>
          <a:p>
            <a:r>
              <a:rPr lang="en-US" sz="2900" dirty="0" smtClean="0"/>
              <a:t>Experiments</a:t>
            </a:r>
          </a:p>
          <a:p>
            <a:r>
              <a:rPr lang="en-US" sz="2900" dirty="0" smtClean="0"/>
              <a:t>Conclusion</a:t>
            </a:r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4400" dirty="0"/>
              <a:t>FOUSCO Algorithm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Given :</a:t>
            </a:r>
          </a:p>
          <a:p>
            <a:r>
              <a:rPr lang="en-US" altLang="zh-TW" dirty="0" smtClean="0"/>
              <a:t>exemplar nodes set</a:t>
            </a:r>
          </a:p>
          <a:p>
            <a:r>
              <a:rPr lang="en-US" altLang="zh-TW" dirty="0" smtClean="0"/>
              <a:t>Large Graph(V,E,F)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1" name="Picture 3" descr="C:\Users\User\Desktop\Facebook_NetworkGraph102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/>
          <a:stretch/>
        </p:blipFill>
        <p:spPr bwMode="auto">
          <a:xfrm>
            <a:off x="3451191" y="1821578"/>
            <a:ext cx="5256584" cy="47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dirty="0" smtClean="0"/>
              <a:t>Algorithm (2)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82EFA-3F2A-47E9-9F08-85E46CA5A5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5904656" cy="472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322368" y="2318400"/>
            <a:ext cx="4761800" cy="288032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6084168" y="2462416"/>
            <a:ext cx="504056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1844472" y="2758832"/>
            <a:ext cx="3087568" cy="288032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131840" y="4725144"/>
            <a:ext cx="2664296" cy="288032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627784" y="5021560"/>
            <a:ext cx="2664296" cy="288032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932040" y="2902848"/>
            <a:ext cx="57606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10" idx="3"/>
          </p:cNvCxnSpPr>
          <p:nvPr/>
        </p:nvCxnSpPr>
        <p:spPr>
          <a:xfrm>
            <a:off x="5796136" y="4869160"/>
            <a:ext cx="432048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5292080" y="5303728"/>
            <a:ext cx="57606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732240" y="1916832"/>
            <a:ext cx="1872208" cy="68960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P1:Find focused attribute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38616" y="2758832"/>
            <a:ext cx="1872208" cy="68960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P2:Find </a:t>
            </a:r>
            <a:r>
              <a:rPr lang="en-US" altLang="zh-TW" dirty="0" err="1" smtClean="0">
                <a:solidFill>
                  <a:schemeClr val="tx1"/>
                </a:solidFill>
              </a:rPr>
              <a:t>CoreSet</a:t>
            </a:r>
            <a:r>
              <a:rPr lang="en-US" altLang="zh-TW" dirty="0" smtClean="0">
                <a:solidFill>
                  <a:schemeClr val="tx1"/>
                </a:solidFill>
              </a:rPr>
              <a:t> Growing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8184" y="4380344"/>
            <a:ext cx="1872208" cy="68960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P3:EXPAND </a:t>
            </a:r>
            <a:r>
              <a:rPr lang="en-US" altLang="zh-TW" dirty="0" err="1" smtClean="0">
                <a:solidFill>
                  <a:schemeClr val="tx1"/>
                </a:solidFill>
              </a:rPr>
              <a:t>Coreset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40576" y="5181808"/>
            <a:ext cx="1872208" cy="68960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P4:Outiler </a:t>
            </a:r>
            <a:r>
              <a:rPr lang="en-US" altLang="zh-TW" dirty="0" err="1" smtClean="0">
                <a:solidFill>
                  <a:schemeClr val="tx1"/>
                </a:solidFill>
              </a:rPr>
              <a:t>Dection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8838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7571</TotalTime>
  <Words>417</Words>
  <Application>Microsoft Office PowerPoint</Application>
  <PresentationFormat>如螢幕大小 (4:3)</PresentationFormat>
  <Paragraphs>153</Paragraphs>
  <Slides>24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Spectrum</vt:lpstr>
      <vt:lpstr>Focused Clustering and Outlier Detection in Large Attributed Graphs</vt:lpstr>
      <vt:lpstr>Preview</vt:lpstr>
      <vt:lpstr>Introduction </vt:lpstr>
      <vt:lpstr>Introduction</vt:lpstr>
      <vt:lpstr>Introduction</vt:lpstr>
      <vt:lpstr>Introduction</vt:lpstr>
      <vt:lpstr>FOUSCO Algorithm </vt:lpstr>
      <vt:lpstr>FOUSCO Algorithm </vt:lpstr>
      <vt:lpstr>Algorithm (2)</vt:lpstr>
      <vt:lpstr>P1 : Infer Attribute weight(1)</vt:lpstr>
      <vt:lpstr>P1 : Infer Attribute weight(2)</vt:lpstr>
      <vt:lpstr>Distance Metric Learning</vt:lpstr>
      <vt:lpstr>P2 : FindCoreSet</vt:lpstr>
      <vt:lpstr>P3 : EXPAND(1)</vt:lpstr>
      <vt:lpstr>Weighted conductance</vt:lpstr>
      <vt:lpstr>P3 : EXPAND(2)</vt:lpstr>
      <vt:lpstr>P4 : CONTRACT</vt:lpstr>
      <vt:lpstr>Preview</vt:lpstr>
      <vt:lpstr>Experiments</vt:lpstr>
      <vt:lpstr>NMI vs Attribute size |F|</vt:lpstr>
      <vt:lpstr>Outlier Detection</vt:lpstr>
      <vt:lpstr>Running Time</vt:lpstr>
      <vt:lpstr>Conclusion</vt:lpstr>
      <vt:lpstr>NMI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Multi-Label active Learning for Text Classification</dc:title>
  <dc:creator>Nonhlanhla</dc:creator>
  <cp:lastModifiedBy>User</cp:lastModifiedBy>
  <cp:revision>493</cp:revision>
  <dcterms:created xsi:type="dcterms:W3CDTF">2010-08-15T13:22:11Z</dcterms:created>
  <dcterms:modified xsi:type="dcterms:W3CDTF">2014-12-26T09:20:32Z</dcterms:modified>
</cp:coreProperties>
</file>